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4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6B4B0-495D-1546-842A-866328414011}" v="14" dt="2026-06-26T08:59:3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01"/>
  </p:normalViewPr>
  <p:slideViewPr>
    <p:cSldViewPr snapToGrid="0">
      <p:cViewPr>
        <p:scale>
          <a:sx n="128" d="100"/>
          <a:sy n="128" d="100"/>
        </p:scale>
        <p:origin x="2344" y="-2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nwe J. Nkonyani" userId="06f706d6-f681-40d2-863d-cf57c57957d2" providerId="ADAL" clId="{157FEBE3-6C41-5155-B341-D3E5457F3E1C}"/>
    <pc:docChg chg="undo custSel modSld">
      <pc:chgData name="Vunwe J. Nkonyani" userId="06f706d6-f681-40d2-863d-cf57c57957d2" providerId="ADAL" clId="{157FEBE3-6C41-5155-B341-D3E5457F3E1C}" dt="2026-06-26T08:59:55.246" v="69" actId="1076"/>
      <pc:docMkLst>
        <pc:docMk/>
      </pc:docMkLst>
      <pc:sldChg chg="addSp delSp modSp mod">
        <pc:chgData name="Vunwe J. Nkonyani" userId="06f706d6-f681-40d2-863d-cf57c57957d2" providerId="ADAL" clId="{157FEBE3-6C41-5155-B341-D3E5457F3E1C}" dt="2026-06-26T08:59:55.246" v="69" actId="1076"/>
        <pc:sldMkLst>
          <pc:docMk/>
          <pc:sldMk cId="1316103205" sldId="257"/>
        </pc:sldMkLst>
        <pc:spChg chg="mod">
          <ac:chgData name="Vunwe J. Nkonyani" userId="06f706d6-f681-40d2-863d-cf57c57957d2" providerId="ADAL" clId="{157FEBE3-6C41-5155-B341-D3E5457F3E1C}" dt="2026-06-26T08:59:50.697" v="68" actId="1076"/>
          <ac:spMkLst>
            <pc:docMk/>
            <pc:sldMk cId="1316103205" sldId="257"/>
            <ac:spMk id="3" creationId="{B3D18D16-1F22-C3C5-659F-94450B216570}"/>
          </ac:spMkLst>
        </pc:spChg>
        <pc:spChg chg="add mod">
          <ac:chgData name="Vunwe J. Nkonyani" userId="06f706d6-f681-40d2-863d-cf57c57957d2" providerId="ADAL" clId="{157FEBE3-6C41-5155-B341-D3E5457F3E1C}" dt="2026-06-26T08:58:34.140" v="38" actId="164"/>
          <ac:spMkLst>
            <pc:docMk/>
            <pc:sldMk cId="1316103205" sldId="257"/>
            <ac:spMk id="12" creationId="{7B127560-6926-A47A-9639-C75D23EEDF84}"/>
          </ac:spMkLst>
        </pc:spChg>
        <pc:spChg chg="add mod">
          <ac:chgData name="Vunwe J. Nkonyani" userId="06f706d6-f681-40d2-863d-cf57c57957d2" providerId="ADAL" clId="{157FEBE3-6C41-5155-B341-D3E5457F3E1C}" dt="2026-06-26T08:58:34.140" v="38" actId="164"/>
          <ac:spMkLst>
            <pc:docMk/>
            <pc:sldMk cId="1316103205" sldId="257"/>
            <ac:spMk id="13" creationId="{E2886A90-1767-5412-3566-6F072B3C63AB}"/>
          </ac:spMkLst>
        </pc:spChg>
        <pc:spChg chg="add mod">
          <ac:chgData name="Vunwe J. Nkonyani" userId="06f706d6-f681-40d2-863d-cf57c57957d2" providerId="ADAL" clId="{157FEBE3-6C41-5155-B341-D3E5457F3E1C}" dt="2026-06-26T08:59:55.246" v="69" actId="1076"/>
          <ac:spMkLst>
            <pc:docMk/>
            <pc:sldMk cId="1316103205" sldId="257"/>
            <ac:spMk id="16" creationId="{0B6F5F73-7759-F8F2-41C5-471BC88DD2CF}"/>
          </ac:spMkLst>
        </pc:spChg>
        <pc:spChg chg="add del">
          <ac:chgData name="Vunwe J. Nkonyani" userId="06f706d6-f681-40d2-863d-cf57c57957d2" providerId="ADAL" clId="{157FEBE3-6C41-5155-B341-D3E5457F3E1C}" dt="2026-06-26T08:59:26.958" v="51" actId="22"/>
          <ac:spMkLst>
            <pc:docMk/>
            <pc:sldMk cId="1316103205" sldId="257"/>
            <ac:spMk id="18" creationId="{582CF602-F1DD-76D4-C485-F80EF635444B}"/>
          </ac:spMkLst>
        </pc:spChg>
        <pc:spChg chg="add mod">
          <ac:chgData name="Vunwe J. Nkonyani" userId="06f706d6-f681-40d2-863d-cf57c57957d2" providerId="ADAL" clId="{157FEBE3-6C41-5155-B341-D3E5457F3E1C}" dt="2026-06-26T08:59:34.536" v="54" actId="14100"/>
          <ac:spMkLst>
            <pc:docMk/>
            <pc:sldMk cId="1316103205" sldId="257"/>
            <ac:spMk id="19" creationId="{34BAF848-6419-52DE-D453-8BFABDD34325}"/>
          </ac:spMkLst>
        </pc:spChg>
        <pc:grpChg chg="add mod">
          <ac:chgData name="Vunwe J. Nkonyani" userId="06f706d6-f681-40d2-863d-cf57c57957d2" providerId="ADAL" clId="{157FEBE3-6C41-5155-B341-D3E5457F3E1C}" dt="2026-06-26T08:59:40.732" v="66" actId="1035"/>
          <ac:grpSpMkLst>
            <pc:docMk/>
            <pc:sldMk cId="1316103205" sldId="257"/>
            <ac:grpSpMk id="15" creationId="{CFEC92ED-7049-0858-E9A5-65E30E676F1C}"/>
          </ac:grpSpMkLst>
        </pc:grpChg>
        <pc:picChg chg="add del">
          <ac:chgData name="Vunwe J. Nkonyani" userId="06f706d6-f681-40d2-863d-cf57c57957d2" providerId="ADAL" clId="{157FEBE3-6C41-5155-B341-D3E5457F3E1C}" dt="2026-06-26T08:55:02.869" v="1" actId="21"/>
          <ac:picMkLst>
            <pc:docMk/>
            <pc:sldMk cId="1316103205" sldId="257"/>
            <ac:picMk id="10" creationId="{B5D5E3EE-0AC6-3039-F329-38A1BF295368}"/>
          </ac:picMkLst>
        </pc:picChg>
        <pc:picChg chg="add mod">
          <ac:chgData name="Vunwe J. Nkonyani" userId="06f706d6-f681-40d2-863d-cf57c57957d2" providerId="ADAL" clId="{157FEBE3-6C41-5155-B341-D3E5457F3E1C}" dt="2026-06-26T08:58:34.140" v="38" actId="164"/>
          <ac:picMkLst>
            <pc:docMk/>
            <pc:sldMk cId="1316103205" sldId="257"/>
            <ac:picMk id="11" creationId="{30B22F30-094E-CC1E-05AB-D79495B14A49}"/>
          </ac:picMkLst>
        </pc:picChg>
        <pc:picChg chg="add del mod">
          <ac:chgData name="Vunwe J. Nkonyani" userId="06f706d6-f681-40d2-863d-cf57c57957d2" providerId="ADAL" clId="{157FEBE3-6C41-5155-B341-D3E5457F3E1C}" dt="2026-06-26T08:57:30.740" v="9" actId="478"/>
          <ac:picMkLst>
            <pc:docMk/>
            <pc:sldMk cId="1316103205" sldId="257"/>
            <ac:picMk id="14" creationId="{C58BC075-4AB4-5E9E-4841-3CA38FAB1635}"/>
          </ac:picMkLst>
        </pc:picChg>
      </pc:sldChg>
    </pc:docChg>
  </pc:docChgLst>
  <pc:docChgLst>
    <pc:chgData name="Vanette Esterhuizen" userId="47499ad2-c594-4d17-9333-0f11d6a455a7" providerId="ADAL" clId="{FF02644E-8B77-4F96-AA79-1C19F94A1A84}"/>
    <pc:docChg chg="modSld">
      <pc:chgData name="Vanette Esterhuizen" userId="47499ad2-c594-4d17-9333-0f11d6a455a7" providerId="ADAL" clId="{FF02644E-8B77-4F96-AA79-1C19F94A1A84}" dt="2026-06-05T05:56:40.759" v="99" actId="20577"/>
      <pc:docMkLst>
        <pc:docMk/>
      </pc:docMkLst>
      <pc:sldChg chg="addSp modSp mod">
        <pc:chgData name="Vanette Esterhuizen" userId="47499ad2-c594-4d17-9333-0f11d6a455a7" providerId="ADAL" clId="{FF02644E-8B77-4F96-AA79-1C19F94A1A84}" dt="2026-06-05T05:56:40.759" v="99" actId="20577"/>
        <pc:sldMkLst>
          <pc:docMk/>
          <pc:sldMk cId="1316103205" sldId="257"/>
        </pc:sldMkLst>
        <pc:spChg chg="mod">
          <ac:chgData name="Vanette Esterhuizen" userId="47499ad2-c594-4d17-9333-0f11d6a455a7" providerId="ADAL" clId="{FF02644E-8B77-4F96-AA79-1C19F94A1A84}" dt="2026-06-04T06:11:50.412" v="36" actId="120"/>
          <ac:spMkLst>
            <pc:docMk/>
            <pc:sldMk cId="1316103205" sldId="257"/>
            <ac:spMk id="2" creationId="{B4144616-4901-4573-0E80-F2E4A69E9A6A}"/>
          </ac:spMkLst>
        </pc:spChg>
        <pc:spChg chg="mod">
          <ac:chgData name="Vanette Esterhuizen" userId="47499ad2-c594-4d17-9333-0f11d6a455a7" providerId="ADAL" clId="{FF02644E-8B77-4F96-AA79-1C19F94A1A84}" dt="2026-06-04T06:15:14.481" v="92" actId="123"/>
          <ac:spMkLst>
            <pc:docMk/>
            <pc:sldMk cId="1316103205" sldId="257"/>
            <ac:spMk id="3" creationId="{B3D18D16-1F22-C3C5-659F-94450B216570}"/>
          </ac:spMkLst>
        </pc:spChg>
        <pc:spChg chg="mod">
          <ac:chgData name="Vanette Esterhuizen" userId="47499ad2-c594-4d17-9333-0f11d6a455a7" providerId="ADAL" clId="{FF02644E-8B77-4F96-AA79-1C19F94A1A84}" dt="2026-06-04T06:10:29.643" v="27" actId="20577"/>
          <ac:spMkLst>
            <pc:docMk/>
            <pc:sldMk cId="1316103205" sldId="257"/>
            <ac:spMk id="6" creationId="{6B86EFB2-A9D3-32EB-3C6E-11E81A0BF309}"/>
          </ac:spMkLst>
        </pc:spChg>
        <pc:spChg chg="mod">
          <ac:chgData name="Vanette Esterhuizen" userId="47499ad2-c594-4d17-9333-0f11d6a455a7" providerId="ADAL" clId="{FF02644E-8B77-4F96-AA79-1C19F94A1A84}" dt="2026-06-04T06:14:00.976" v="56" actId="20577"/>
          <ac:spMkLst>
            <pc:docMk/>
            <pc:sldMk cId="1316103205" sldId="257"/>
            <ac:spMk id="8" creationId="{C90D6D13-C717-16A0-A824-4CBEE2F4356B}"/>
          </ac:spMkLst>
        </pc:spChg>
        <pc:spChg chg="mod">
          <ac:chgData name="Vanette Esterhuizen" userId="47499ad2-c594-4d17-9333-0f11d6a455a7" providerId="ADAL" clId="{FF02644E-8B77-4F96-AA79-1C19F94A1A84}" dt="2026-06-05T05:56:40.759" v="99" actId="20577"/>
          <ac:spMkLst>
            <pc:docMk/>
            <pc:sldMk cId="1316103205" sldId="257"/>
            <ac:spMk id="9" creationId="{4C006C31-F8B5-BBD9-FFB5-1A48FEEF9EF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a:prstGeom prst="rect">
            <a:avLst/>
          </a:prstGeom>
        </p:spPr>
        <p:txBody>
          <a:bodyPr anchor="b"/>
          <a:lstStyle>
            <a:lvl1pPr algn="ctr">
              <a:defRPr sz="4960">
                <a:solidFill>
                  <a:srgbClr val="1E487C"/>
                </a:solidFill>
                <a:latin typeface="Century Gothic" panose="020B0502020202020204" pitchFamily="34" charset="0"/>
              </a:defRPr>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a:prstGeom prst="rect">
            <a:avLst/>
          </a:prstGeom>
        </p:spPr>
        <p:txBody>
          <a:bodyPr/>
          <a:lstStyle>
            <a:lvl1pPr marL="0" indent="0" algn="ctr">
              <a:buNone/>
              <a:defRPr sz="1984">
                <a:solidFill>
                  <a:srgbClr val="1E487C"/>
                </a:solidFill>
                <a:latin typeface="Century Gothic" panose="020B0502020202020204" pitchFamily="34" charset="0"/>
              </a:defRPr>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Tree>
    <p:extLst>
      <p:ext uri="{BB962C8B-B14F-4D97-AF65-F5344CB8AC3E}">
        <p14:creationId xmlns:p14="http://schemas.microsoft.com/office/powerpoint/2010/main" val="5780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9728" y="1633928"/>
            <a:ext cx="6520220" cy="1001904"/>
          </a:xfrm>
          <a:prstGeom prst="rect">
            <a:avLst/>
          </a:prstGeo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a:off x="519728" y="2846200"/>
            <a:ext cx="6520220" cy="6417721"/>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3470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1633928"/>
            <a:ext cx="1630055" cy="7600013"/>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1633928"/>
            <a:ext cx="4795669" cy="760001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4480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728" y="1948720"/>
            <a:ext cx="6520220" cy="687111"/>
          </a:xfrm>
          <a:prstGeom prst="rect">
            <a:avLst/>
          </a:prstGeom>
        </p:spPr>
        <p:txBody>
          <a:bodyPr/>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9728" y="2846200"/>
            <a:ext cx="6520220" cy="64177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0398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a:prstGeom prst="rect">
            <a:avLst/>
          </a:prstGeo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033867"/>
          </a:xfrm>
          <a:prstGeom prst="rect">
            <a:avLst/>
          </a:prstGeom>
        </p:spPr>
        <p:txBody>
          <a:bodyPr/>
          <a:lstStyle>
            <a:lvl1pPr marL="0" indent="0">
              <a:buNone/>
              <a:defRPr sz="1984">
                <a:solidFill>
                  <a:srgbClr val="1E487C"/>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47972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728" y="1663906"/>
            <a:ext cx="6520220" cy="1046875"/>
          </a:xfrm>
          <a:prstGeom prst="rect">
            <a:avLst/>
          </a:prstGeo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519728" y="2846200"/>
            <a:ext cx="3212862" cy="643271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43271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43345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1908262"/>
            <a:ext cx="6520220" cy="1076855"/>
          </a:xfrm>
          <a:prstGeom prst="rect">
            <a:avLst/>
          </a:prstGeo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520713" y="3132944"/>
            <a:ext cx="3198096" cy="772538"/>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3284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3132944"/>
            <a:ext cx="3213847" cy="772538"/>
          </a:xfrm>
          <a:prstGeom prst="rect">
            <a:avLst/>
          </a:prstGeo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3284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4652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728" y="1858779"/>
            <a:ext cx="6520220" cy="1139253"/>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1571919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fld id="{DC3FD960-9620-AA48-9F7B-4F71327A5C4C}" type="datetimeFigureOut">
              <a:rPr lang="en-US" smtClean="0"/>
              <a:t>6/26/26</a:t>
            </a:fld>
            <a:endParaRPr lang="en-US"/>
          </a:p>
        </p:txBody>
      </p:sp>
      <p:sp>
        <p:nvSpPr>
          <p:cNvPr id="3" name="Footer Placeholder 2"/>
          <p:cNvSpPr>
            <a:spLocks noGrp="1"/>
          </p:cNvSpPr>
          <p:nvPr>
            <p:ph type="ftr" sz="quarter" idx="11"/>
          </p:nvPr>
        </p:nvSpPr>
        <p:spPr>
          <a:xfrm>
            <a:off x="2504143" y="9909729"/>
            <a:ext cx="2551390" cy="569240"/>
          </a:xfrm>
          <a:prstGeom prst="rect">
            <a:avLst/>
          </a:prstGeom>
        </p:spPr>
        <p:txBody>
          <a:bodyPr/>
          <a:lstStyle/>
          <a:p>
            <a:endParaRPr lang="en-US"/>
          </a:p>
        </p:txBody>
      </p:sp>
      <p:sp>
        <p:nvSpPr>
          <p:cNvPr id="4" name="Slide Number Placeholder 3"/>
          <p:cNvSpPr>
            <a:spLocks noGrp="1"/>
          </p:cNvSpPr>
          <p:nvPr>
            <p:ph type="sldNum" sz="quarter" idx="12"/>
          </p:nvPr>
        </p:nvSpPr>
        <p:spPr>
          <a:xfrm>
            <a:off x="5339020" y="9909729"/>
            <a:ext cx="1700927" cy="569240"/>
          </a:xfrm>
          <a:prstGeom prst="rect">
            <a:avLst/>
          </a:prstGeom>
        </p:spPr>
        <p:txBody>
          <a:bodyPr/>
          <a:lstStyle/>
          <a:p>
            <a:fld id="{251A755D-B875-0445-8C1B-F5BA4E482089}" type="slidenum">
              <a:rPr lang="en-US" smtClean="0"/>
              <a:t>‹#›</a:t>
            </a:fld>
            <a:endParaRPr lang="en-US"/>
          </a:p>
        </p:txBody>
      </p:sp>
    </p:spTree>
    <p:extLst>
      <p:ext uri="{BB962C8B-B14F-4D97-AF65-F5344CB8AC3E}">
        <p14:creationId xmlns:p14="http://schemas.microsoft.com/office/powerpoint/2010/main" val="211740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1539424"/>
            <a:ext cx="2438192" cy="1668119"/>
          </a:xfrm>
          <a:prstGeom prst="rect">
            <a:avLst/>
          </a:prstGeom>
        </p:spPr>
        <p:txBody>
          <a:bodyPr anchor="b"/>
          <a:lstStyle>
            <a:lvl1pPr>
              <a:defRPr sz="2645"/>
            </a:lvl1pPr>
          </a:lstStyle>
          <a:p>
            <a:r>
              <a:rPr lang="en-GB" dirty="0"/>
              <a:t>Click to edit Master title style</a:t>
            </a:r>
            <a:endParaRPr lang="en-US" dirty="0"/>
          </a:p>
        </p:txBody>
      </p:sp>
      <p:sp>
        <p:nvSpPr>
          <p:cNvPr id="3" name="Content Placeholder 2"/>
          <p:cNvSpPr>
            <a:spLocks noGrp="1"/>
          </p:cNvSpPr>
          <p:nvPr>
            <p:ph idx="1"/>
          </p:nvPr>
        </p:nvSpPr>
        <p:spPr>
          <a:xfrm>
            <a:off x="3213847" y="1539425"/>
            <a:ext cx="3827085" cy="7598117"/>
          </a:xfrm>
          <a:prstGeom prst="rect">
            <a:avLst/>
          </a:prstGeo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Tree>
    <p:extLst>
      <p:ext uri="{BB962C8B-B14F-4D97-AF65-F5344CB8AC3E}">
        <p14:creationId xmlns:p14="http://schemas.microsoft.com/office/powerpoint/2010/main" val="39238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1539424"/>
            <a:ext cx="2438192" cy="1668119"/>
          </a:xfrm>
          <a:prstGeom prst="rect">
            <a:avLst/>
          </a:prstGeo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a:prstGeom prst="rect">
            <a:avLst/>
          </a:prstGeo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a:prstGeom prst="rect">
            <a:avLst/>
          </a:prstGeo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Tree>
    <p:extLst>
      <p:ext uri="{BB962C8B-B14F-4D97-AF65-F5344CB8AC3E}">
        <p14:creationId xmlns:p14="http://schemas.microsoft.com/office/powerpoint/2010/main" val="424601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ED74E8-51C6-B2C7-83FE-508E7E79F5AC}"/>
              </a:ext>
            </a:extLst>
          </p:cNvPr>
          <p:cNvSpPr/>
          <p:nvPr userDrawn="1"/>
        </p:nvSpPr>
        <p:spPr>
          <a:xfrm>
            <a:off x="4252203" y="0"/>
            <a:ext cx="3307472" cy="3662637"/>
          </a:xfrm>
          <a:prstGeom prst="rect">
            <a:avLst/>
          </a:prstGeom>
          <a:solidFill>
            <a:srgbClr val="68B9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Rectangle 7">
            <a:extLst>
              <a:ext uri="{FF2B5EF4-FFF2-40B4-BE49-F238E27FC236}">
                <a16:creationId xmlns:a16="http://schemas.microsoft.com/office/drawing/2014/main" id="{7301079A-E7B0-D6E9-615B-FA019F95BA68}"/>
              </a:ext>
            </a:extLst>
          </p:cNvPr>
          <p:cNvSpPr/>
          <p:nvPr userDrawn="1"/>
        </p:nvSpPr>
        <p:spPr>
          <a:xfrm>
            <a:off x="0" y="7029176"/>
            <a:ext cx="3503091" cy="3662637"/>
          </a:xfrm>
          <a:prstGeom prst="rect">
            <a:avLst/>
          </a:prstGeom>
          <a:solidFill>
            <a:srgbClr val="1E4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nvGrpSpPr>
          <p:cNvPr id="9" name="Group 8">
            <a:extLst>
              <a:ext uri="{FF2B5EF4-FFF2-40B4-BE49-F238E27FC236}">
                <a16:creationId xmlns:a16="http://schemas.microsoft.com/office/drawing/2014/main" id="{6A1034EB-8458-DE53-2D86-B339B62E909D}"/>
              </a:ext>
            </a:extLst>
          </p:cNvPr>
          <p:cNvGrpSpPr/>
          <p:nvPr userDrawn="1"/>
        </p:nvGrpSpPr>
        <p:grpSpPr>
          <a:xfrm>
            <a:off x="408952" y="164169"/>
            <a:ext cx="6748131" cy="10413263"/>
            <a:chOff x="645459" y="-4842823"/>
            <a:chExt cx="10901082" cy="16821819"/>
          </a:xfrm>
        </p:grpSpPr>
        <p:sp>
          <p:nvSpPr>
            <p:cNvPr id="10" name="Rounded Rectangle 9">
              <a:extLst>
                <a:ext uri="{FF2B5EF4-FFF2-40B4-BE49-F238E27FC236}">
                  <a16:creationId xmlns:a16="http://schemas.microsoft.com/office/drawing/2014/main" id="{10EFC0E3-6787-C9A1-4C1A-E04CDF544367}"/>
                </a:ext>
              </a:extLst>
            </p:cNvPr>
            <p:cNvSpPr/>
            <p:nvPr userDrawn="1"/>
          </p:nvSpPr>
          <p:spPr>
            <a:xfrm>
              <a:off x="645459" y="-3830265"/>
              <a:ext cx="10901082" cy="14659633"/>
            </a:xfrm>
            <a:prstGeom prst="roundRect">
              <a:avLst>
                <a:gd name="adj" fmla="val 1941"/>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487C"/>
                </a:solidFill>
                <a:latin typeface="Century Gothic" panose="020B0502020202020204" pitchFamily="34" charset="0"/>
              </a:endParaRPr>
            </a:p>
          </p:txBody>
        </p:sp>
        <p:sp>
          <p:nvSpPr>
            <p:cNvPr id="11" name="Oval 10">
              <a:extLst>
                <a:ext uri="{FF2B5EF4-FFF2-40B4-BE49-F238E27FC236}">
                  <a16:creationId xmlns:a16="http://schemas.microsoft.com/office/drawing/2014/main" id="{9499046F-302F-10D4-9AF6-F80773A46E9B}"/>
                </a:ext>
              </a:extLst>
            </p:cNvPr>
            <p:cNvSpPr/>
            <p:nvPr userDrawn="1"/>
          </p:nvSpPr>
          <p:spPr>
            <a:xfrm>
              <a:off x="5121302" y="10029600"/>
              <a:ext cx="1949396" cy="1949396"/>
            </a:xfrm>
            <a:prstGeom prst="ellipse">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487C"/>
                </a:solidFill>
                <a:latin typeface="Century Gothic" panose="020B0502020202020204" pitchFamily="34" charset="0"/>
              </a:endParaRPr>
            </a:p>
          </p:txBody>
        </p:sp>
        <p:sp>
          <p:nvSpPr>
            <p:cNvPr id="12" name="Oval 11">
              <a:extLst>
                <a:ext uri="{FF2B5EF4-FFF2-40B4-BE49-F238E27FC236}">
                  <a16:creationId xmlns:a16="http://schemas.microsoft.com/office/drawing/2014/main" id="{412593CF-038E-B458-EFCD-2B6A033D95D1}"/>
                </a:ext>
              </a:extLst>
            </p:cNvPr>
            <p:cNvSpPr/>
            <p:nvPr userDrawn="1"/>
          </p:nvSpPr>
          <p:spPr>
            <a:xfrm>
              <a:off x="5121302" y="-4842823"/>
              <a:ext cx="1949396" cy="1949397"/>
            </a:xfrm>
            <a:prstGeom prst="ellipse">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E487C"/>
                </a:solidFill>
                <a:latin typeface="Century Gothic" panose="020B0502020202020204" pitchFamily="34" charset="0"/>
              </a:endParaRPr>
            </a:p>
          </p:txBody>
        </p:sp>
      </p:grpSp>
      <p:sp>
        <p:nvSpPr>
          <p:cNvPr id="13" name="Rectangle 12">
            <a:extLst>
              <a:ext uri="{FF2B5EF4-FFF2-40B4-BE49-F238E27FC236}">
                <a16:creationId xmlns:a16="http://schemas.microsoft.com/office/drawing/2014/main" id="{6F422E0E-C2A9-B1A4-2F90-BF2231B48B74}"/>
              </a:ext>
            </a:extLst>
          </p:cNvPr>
          <p:cNvSpPr/>
          <p:nvPr userDrawn="1"/>
        </p:nvSpPr>
        <p:spPr>
          <a:xfrm>
            <a:off x="623281" y="790976"/>
            <a:ext cx="1137187" cy="76537"/>
          </a:xfrm>
          <a:prstGeom prst="rect">
            <a:avLst/>
          </a:prstGeom>
          <a:solidFill>
            <a:srgbClr val="FDE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14" name="Picture 13">
            <a:extLst>
              <a:ext uri="{FF2B5EF4-FFF2-40B4-BE49-F238E27FC236}">
                <a16:creationId xmlns:a16="http://schemas.microsoft.com/office/drawing/2014/main" id="{CE80E5CF-A346-89A4-DA55-4798E96B8F61}"/>
              </a:ext>
            </a:extLst>
          </p:cNvPr>
          <p:cNvPicPr>
            <a:picLocks noChangeAspect="1"/>
          </p:cNvPicPr>
          <p:nvPr userDrawn="1"/>
        </p:nvPicPr>
        <p:blipFill>
          <a:blip r:embed="rId13"/>
          <a:srcRect/>
          <a:stretch/>
        </p:blipFill>
        <p:spPr>
          <a:xfrm>
            <a:off x="3287572" y="9479511"/>
            <a:ext cx="999709" cy="999106"/>
          </a:xfrm>
          <a:prstGeom prst="rect">
            <a:avLst/>
          </a:prstGeom>
        </p:spPr>
      </p:pic>
      <p:sp>
        <p:nvSpPr>
          <p:cNvPr id="17" name="Rectangle 16">
            <a:extLst>
              <a:ext uri="{FF2B5EF4-FFF2-40B4-BE49-F238E27FC236}">
                <a16:creationId xmlns:a16="http://schemas.microsoft.com/office/drawing/2014/main" id="{400ABD97-C1E8-AE3F-EE0D-92E4A29FA254}"/>
              </a:ext>
            </a:extLst>
          </p:cNvPr>
          <p:cNvSpPr/>
          <p:nvPr userDrawn="1"/>
        </p:nvSpPr>
        <p:spPr>
          <a:xfrm>
            <a:off x="7322679" y="9487058"/>
            <a:ext cx="75048" cy="75048"/>
          </a:xfrm>
          <a:prstGeom prst="rect">
            <a:avLst/>
          </a:prstGeom>
          <a:solidFill>
            <a:srgbClr val="1E4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Rectangle 17">
            <a:extLst>
              <a:ext uri="{FF2B5EF4-FFF2-40B4-BE49-F238E27FC236}">
                <a16:creationId xmlns:a16="http://schemas.microsoft.com/office/drawing/2014/main" id="{0BEE3D99-CF05-307E-C91F-41074EF372C5}"/>
              </a:ext>
            </a:extLst>
          </p:cNvPr>
          <p:cNvSpPr/>
          <p:nvPr userDrawn="1"/>
        </p:nvSpPr>
        <p:spPr>
          <a:xfrm>
            <a:off x="7322679" y="9610880"/>
            <a:ext cx="75048" cy="75048"/>
          </a:xfrm>
          <a:prstGeom prst="rect">
            <a:avLst/>
          </a:prstGeom>
          <a:solidFill>
            <a:srgbClr val="1E4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Rectangle 18">
            <a:extLst>
              <a:ext uri="{FF2B5EF4-FFF2-40B4-BE49-F238E27FC236}">
                <a16:creationId xmlns:a16="http://schemas.microsoft.com/office/drawing/2014/main" id="{1A892FEE-9A19-DAEA-1CEF-88206A385534}"/>
              </a:ext>
            </a:extLst>
          </p:cNvPr>
          <p:cNvSpPr/>
          <p:nvPr userDrawn="1"/>
        </p:nvSpPr>
        <p:spPr>
          <a:xfrm>
            <a:off x="7322679" y="9732737"/>
            <a:ext cx="75048" cy="75048"/>
          </a:xfrm>
          <a:prstGeom prst="rect">
            <a:avLst/>
          </a:prstGeom>
          <a:solidFill>
            <a:srgbClr val="1E4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nvGrpSpPr>
          <p:cNvPr id="23" name="Group 22">
            <a:extLst>
              <a:ext uri="{FF2B5EF4-FFF2-40B4-BE49-F238E27FC236}">
                <a16:creationId xmlns:a16="http://schemas.microsoft.com/office/drawing/2014/main" id="{4285DF75-DB3E-33A8-6E6B-77C0357140A6}"/>
              </a:ext>
            </a:extLst>
          </p:cNvPr>
          <p:cNvGrpSpPr/>
          <p:nvPr userDrawn="1"/>
        </p:nvGrpSpPr>
        <p:grpSpPr>
          <a:xfrm>
            <a:off x="4038293" y="970104"/>
            <a:ext cx="3012864" cy="544988"/>
            <a:chOff x="4826609" y="5755934"/>
            <a:chExt cx="2925009" cy="714117"/>
          </a:xfrm>
        </p:grpSpPr>
        <p:sp>
          <p:nvSpPr>
            <p:cNvPr id="24" name="TextBox 23">
              <a:extLst>
                <a:ext uri="{FF2B5EF4-FFF2-40B4-BE49-F238E27FC236}">
                  <a16:creationId xmlns:a16="http://schemas.microsoft.com/office/drawing/2014/main" id="{36494D96-735D-722A-ACC9-80AF8843D794}"/>
                </a:ext>
              </a:extLst>
            </p:cNvPr>
            <p:cNvSpPr txBox="1"/>
            <p:nvPr userDrawn="1"/>
          </p:nvSpPr>
          <p:spPr>
            <a:xfrm>
              <a:off x="4952222" y="5755934"/>
              <a:ext cx="2799396" cy="302467"/>
            </a:xfrm>
            <a:prstGeom prst="rect">
              <a:avLst/>
            </a:prstGeom>
            <a:noFill/>
          </p:spPr>
          <p:txBody>
            <a:bodyPr wrap="square" rtlCol="0">
              <a:spAutoFit/>
            </a:bodyPr>
            <a:lstStyle/>
            <a:p>
              <a:pPr algn="r"/>
              <a:r>
                <a:rPr lang="en-US" sz="900" b="0" i="0" dirty="0">
                  <a:solidFill>
                    <a:srgbClr val="0C4D7F"/>
                  </a:solidFill>
                  <a:latin typeface="Century Gothic" panose="020B0502020202020204" pitchFamily="34" charset="0"/>
                </a:rPr>
                <a:t>GENERAL ENQUIRIES </a:t>
              </a:r>
              <a:r>
                <a:rPr lang="en-US" sz="900" b="1" i="0" dirty="0">
                  <a:solidFill>
                    <a:srgbClr val="0C4D7F"/>
                  </a:solidFill>
                  <a:latin typeface="Century Gothic" panose="020B0502020202020204" pitchFamily="34" charset="0"/>
                </a:rPr>
                <a:t>- 087 106 2471</a:t>
              </a:r>
            </a:p>
          </p:txBody>
        </p:sp>
        <p:sp>
          <p:nvSpPr>
            <p:cNvPr id="25" name="TextBox 24">
              <a:extLst>
                <a:ext uri="{FF2B5EF4-FFF2-40B4-BE49-F238E27FC236}">
                  <a16:creationId xmlns:a16="http://schemas.microsoft.com/office/drawing/2014/main" id="{5AFB0CD1-9208-8C0B-54F4-4852238DE0C5}"/>
                </a:ext>
              </a:extLst>
            </p:cNvPr>
            <p:cNvSpPr txBox="1"/>
            <p:nvPr userDrawn="1"/>
          </p:nvSpPr>
          <p:spPr>
            <a:xfrm>
              <a:off x="4826609" y="5971479"/>
              <a:ext cx="2925009" cy="302467"/>
            </a:xfrm>
            <a:prstGeom prst="rect">
              <a:avLst/>
            </a:prstGeom>
            <a:noFill/>
          </p:spPr>
          <p:txBody>
            <a:bodyPr wrap="square" rtlCol="0">
              <a:spAutoFit/>
            </a:bodyPr>
            <a:lstStyle/>
            <a:p>
              <a:pPr algn="r"/>
              <a:r>
                <a:rPr lang="en-US" sz="900" b="0" i="0" dirty="0">
                  <a:solidFill>
                    <a:srgbClr val="0C4D7F"/>
                  </a:solidFill>
                  <a:latin typeface="Century Gothic" panose="020B0502020202020204" pitchFamily="34" charset="0"/>
                </a:rPr>
                <a:t>EMERGENCY LINE </a:t>
              </a:r>
              <a:r>
                <a:rPr lang="en-US" sz="900" b="1" i="0" dirty="0">
                  <a:solidFill>
                    <a:srgbClr val="0C4D7F"/>
                  </a:solidFill>
                  <a:latin typeface="Century Gothic" panose="020B0502020202020204" pitchFamily="34" charset="0"/>
                </a:rPr>
                <a:t>- 016 360 7500</a:t>
              </a:r>
            </a:p>
          </p:txBody>
        </p:sp>
        <p:sp>
          <p:nvSpPr>
            <p:cNvPr id="26" name="TextBox 25">
              <a:extLst>
                <a:ext uri="{FF2B5EF4-FFF2-40B4-BE49-F238E27FC236}">
                  <a16:creationId xmlns:a16="http://schemas.microsoft.com/office/drawing/2014/main" id="{D63BEC65-A811-9B20-B647-9B8E957C413D}"/>
                </a:ext>
              </a:extLst>
            </p:cNvPr>
            <p:cNvSpPr txBox="1"/>
            <p:nvPr userDrawn="1"/>
          </p:nvSpPr>
          <p:spPr>
            <a:xfrm>
              <a:off x="4952222" y="6167584"/>
              <a:ext cx="2799396" cy="302467"/>
            </a:xfrm>
            <a:prstGeom prst="rect">
              <a:avLst/>
            </a:prstGeom>
            <a:noFill/>
          </p:spPr>
          <p:txBody>
            <a:bodyPr wrap="square" rtlCol="0">
              <a:spAutoFit/>
            </a:bodyPr>
            <a:lstStyle/>
            <a:p>
              <a:pPr algn="r"/>
              <a:r>
                <a:rPr lang="en-US" sz="900" b="0" i="0" dirty="0" err="1">
                  <a:solidFill>
                    <a:srgbClr val="0C4D7F"/>
                  </a:solidFill>
                  <a:latin typeface="Century Gothic" panose="020B0502020202020204" pitchFamily="34" charset="0"/>
                </a:rPr>
                <a:t>complaints@midvaal.gov.za</a:t>
              </a:r>
              <a:endParaRPr lang="en-US" sz="900" b="1" i="0" dirty="0">
                <a:solidFill>
                  <a:srgbClr val="0C4D7F"/>
                </a:solidFill>
                <a:latin typeface="Century Gothic" panose="020B0502020202020204" pitchFamily="34" charset="0"/>
              </a:endParaRPr>
            </a:p>
          </p:txBody>
        </p:sp>
      </p:grpSp>
      <p:pic>
        <p:nvPicPr>
          <p:cNvPr id="28" name="Picture 27" descr="A green and white megaphone&#10;&#10;Description automatically generated">
            <a:extLst>
              <a:ext uri="{FF2B5EF4-FFF2-40B4-BE49-F238E27FC236}">
                <a16:creationId xmlns:a16="http://schemas.microsoft.com/office/drawing/2014/main" id="{7A60EE6A-51B6-B4C3-6F6A-465BACC12404}"/>
              </a:ext>
            </a:extLst>
          </p:cNvPr>
          <p:cNvPicPr>
            <a:picLocks noChangeAspect="1"/>
          </p:cNvPicPr>
          <p:nvPr userDrawn="1"/>
        </p:nvPicPr>
        <p:blipFill>
          <a:blip r:embed="rId14"/>
          <a:stretch>
            <a:fillRect/>
          </a:stretch>
        </p:blipFill>
        <p:spPr>
          <a:xfrm>
            <a:off x="2888170" y="0"/>
            <a:ext cx="1502002" cy="1380796"/>
          </a:xfrm>
          <a:prstGeom prst="rect">
            <a:avLst/>
          </a:prstGeom>
        </p:spPr>
      </p:pic>
      <p:pic>
        <p:nvPicPr>
          <p:cNvPr id="2" name="Picture 1">
            <a:extLst>
              <a:ext uri="{FF2B5EF4-FFF2-40B4-BE49-F238E27FC236}">
                <a16:creationId xmlns:a16="http://schemas.microsoft.com/office/drawing/2014/main" id="{3DD64BD3-1B12-9A5E-B792-C61F90FEF9E1}"/>
              </a:ext>
            </a:extLst>
          </p:cNvPr>
          <p:cNvPicPr>
            <a:picLocks noChangeAspect="1"/>
          </p:cNvPicPr>
          <p:nvPr userDrawn="1"/>
        </p:nvPicPr>
        <p:blipFill>
          <a:blip r:embed="rId15"/>
          <a:stretch>
            <a:fillRect/>
          </a:stretch>
        </p:blipFill>
        <p:spPr>
          <a:xfrm>
            <a:off x="5218323" y="10060394"/>
            <a:ext cx="1938760" cy="322417"/>
          </a:xfrm>
          <a:prstGeom prst="rect">
            <a:avLst/>
          </a:prstGeom>
        </p:spPr>
      </p:pic>
    </p:spTree>
    <p:extLst>
      <p:ext uri="{BB962C8B-B14F-4D97-AF65-F5344CB8AC3E}">
        <p14:creationId xmlns:p14="http://schemas.microsoft.com/office/powerpoint/2010/main" val="280501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b="1" kern="1200">
          <a:solidFill>
            <a:srgbClr val="1E487C"/>
          </a:solidFill>
          <a:latin typeface="Century Gothic" panose="020B0502020202020204" pitchFamily="34" charset="0"/>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1E487C"/>
          </a:solidFill>
          <a:latin typeface="Century Gothic" panose="020B050202020202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1E487C"/>
          </a:solidFill>
          <a:latin typeface="Century Gothic" panose="020B0502020202020204" pitchFamily="34"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1E487C"/>
          </a:solidFill>
          <a:latin typeface="Century Gothic" panose="020B0502020202020204" pitchFamily="34"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1E487C"/>
          </a:solidFill>
          <a:latin typeface="Century Gothic" panose="020B0502020202020204" pitchFamily="34"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1E487C"/>
          </a:solidFill>
          <a:latin typeface="Century Gothic" panose="020B0502020202020204" pitchFamily="34"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ttyt@midvaal.gov.za" TargetMode="Externa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mailto:cynthiad@midvaal.gov.z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4616-4901-4573-0E80-F2E4A69E9A6A}"/>
              </a:ext>
            </a:extLst>
          </p:cNvPr>
          <p:cNvSpPr>
            <a:spLocks noGrp="1"/>
          </p:cNvSpPr>
          <p:nvPr>
            <p:ph type="title"/>
          </p:nvPr>
        </p:nvSpPr>
        <p:spPr>
          <a:xfrm>
            <a:off x="519727" y="1619108"/>
            <a:ext cx="6673553" cy="844105"/>
          </a:xfrm>
        </p:spPr>
        <p:txBody>
          <a:bodyPr/>
          <a:lstStyle/>
          <a:p>
            <a:r>
              <a:rPr lang="en-US" sz="1800" b="1" dirty="0">
                <a:effectLst/>
                <a:ea typeface="Times New Roman" panose="02020603050405020304" pitchFamily="18" charset="0"/>
              </a:rPr>
              <a:t>PUBLIC NOTICE CALLING FOR INSPECTION OF THE SUPPLEMENTARY VALUATION ROLL AND LODGING OF OBJECTIONS</a:t>
            </a:r>
            <a:endParaRPr lang="en-ZA" sz="1800" dirty="0">
              <a:effectLst/>
              <a:ea typeface="Times New Roman" panose="02020603050405020304" pitchFamily="18" charset="0"/>
            </a:endParaRPr>
          </a:p>
        </p:txBody>
      </p:sp>
      <p:sp>
        <p:nvSpPr>
          <p:cNvPr id="3" name="Content Placeholder 2">
            <a:extLst>
              <a:ext uri="{FF2B5EF4-FFF2-40B4-BE49-F238E27FC236}">
                <a16:creationId xmlns:a16="http://schemas.microsoft.com/office/drawing/2014/main" id="{B3D18D16-1F22-C3C5-659F-94450B216570}"/>
              </a:ext>
            </a:extLst>
          </p:cNvPr>
          <p:cNvSpPr>
            <a:spLocks noGrp="1"/>
          </p:cNvSpPr>
          <p:nvPr>
            <p:ph idx="1"/>
          </p:nvPr>
        </p:nvSpPr>
        <p:spPr>
          <a:xfrm>
            <a:off x="519728" y="2505646"/>
            <a:ext cx="6520220" cy="3841194"/>
          </a:xfrm>
        </p:spPr>
        <p:txBody>
          <a:bodyPr/>
          <a:lstStyle/>
          <a:p>
            <a:pPr marL="0" indent="0" algn="just">
              <a:lnSpc>
                <a:spcPct val="130000"/>
              </a:lnSpc>
              <a:spcBef>
                <a:spcPts val="0"/>
              </a:spcBef>
              <a:spcAft>
                <a:spcPts val="600"/>
              </a:spcAft>
              <a:buNone/>
            </a:pPr>
            <a:r>
              <a:rPr lang="en-US" sz="1000" dirty="0">
                <a:effectLst/>
                <a:ea typeface="Times New Roman" panose="02020603050405020304" pitchFamily="18" charset="0"/>
              </a:rPr>
              <a:t>Notice is hereby given in terms of Section 49(1)(a)(</a:t>
            </a:r>
            <a:r>
              <a:rPr lang="en-US" sz="1000" dirty="0" err="1">
                <a:effectLst/>
                <a:ea typeface="Times New Roman" panose="02020603050405020304" pitchFamily="18" charset="0"/>
              </a:rPr>
              <a:t>i</a:t>
            </a:r>
            <a:r>
              <a:rPr lang="en-US" sz="1000" dirty="0">
                <a:effectLst/>
                <a:ea typeface="Times New Roman" panose="02020603050405020304" pitchFamily="18" charset="0"/>
              </a:rPr>
              <a:t>) of the Local Government:  Municipal Property Rates Act, 2004 (Act No.6 of 2004) as amended, hereinafter referred to as the “Act”, that the annual supplementary valuation roll for the financial years 1 July 2025 to 30 June 2026 is open for public inspection at the Municipality’s head office, Civic Centre, 25 Mitchell Street, Meyerton, 1961 from 1 July 2026 to 31 July 2026.  In addition, the supplementary valuation roll is available on the municipal website www.midvaal.gov.za.</a:t>
            </a:r>
          </a:p>
          <a:p>
            <a:pPr marL="0" indent="0" algn="just">
              <a:lnSpc>
                <a:spcPct val="130000"/>
              </a:lnSpc>
              <a:spcBef>
                <a:spcPts val="0"/>
              </a:spcBef>
              <a:spcAft>
                <a:spcPts val="600"/>
              </a:spcAft>
              <a:buNone/>
            </a:pPr>
            <a:r>
              <a:rPr lang="en-US" sz="1000" dirty="0">
                <a:effectLst/>
                <a:ea typeface="Times New Roman" panose="02020603050405020304" pitchFamily="18" charset="0"/>
              </a:rPr>
              <a:t>An invitation is hereby made in terms of Section 49(1)(a)(</a:t>
            </a:r>
            <a:r>
              <a:rPr lang="en-US" sz="1000" dirty="0" err="1">
                <a:effectLst/>
                <a:ea typeface="Times New Roman" panose="02020603050405020304" pitchFamily="18" charset="0"/>
              </a:rPr>
              <a:t>i</a:t>
            </a:r>
            <a:r>
              <a:rPr lang="en-US" sz="1000" dirty="0">
                <a:effectLst/>
                <a:ea typeface="Times New Roman" panose="02020603050405020304" pitchFamily="18" charset="0"/>
              </a:rPr>
              <a:t>) of the Act that any owner of property or other person who so desires may lodge an objection with the Municipal Manager in respect of any matter reflected in, or omitted from, the general valuation roll within the above-mentioned period.</a:t>
            </a:r>
          </a:p>
          <a:p>
            <a:pPr marL="0" indent="0" algn="just">
              <a:lnSpc>
                <a:spcPct val="130000"/>
              </a:lnSpc>
              <a:spcBef>
                <a:spcPts val="0"/>
              </a:spcBef>
              <a:spcAft>
                <a:spcPts val="600"/>
              </a:spcAft>
              <a:buNone/>
            </a:pPr>
            <a:r>
              <a:rPr lang="en-US" sz="1000" dirty="0">
                <a:effectLst/>
                <a:ea typeface="Times New Roman" panose="02020603050405020304" pitchFamily="18" charset="0"/>
              </a:rPr>
              <a:t>Attention is specifically drawn to the fact that, in terms of Section 50(2) of the Act, an objection must be in relation to a specific individual property and not against the annual supplementary valuation roll as such.  The Form for the lodging of an objection is obtainable at the website and the address mentioned above.  The completed objection Forms must be returned to the following address:  Room 204, </a:t>
            </a:r>
            <a:r>
              <a:rPr lang="en-US" sz="1000" dirty="0" err="1">
                <a:effectLst/>
                <a:ea typeface="Times New Roman" panose="02020603050405020304" pitchFamily="18" charset="0"/>
              </a:rPr>
              <a:t>Midvaal</a:t>
            </a:r>
            <a:r>
              <a:rPr lang="en-US" sz="1000" dirty="0">
                <a:effectLst/>
                <a:ea typeface="Times New Roman" panose="02020603050405020304" pitchFamily="18" charset="0"/>
              </a:rPr>
              <a:t> head office, Civic Centre, 25 Mitchell Street, </a:t>
            </a:r>
            <a:r>
              <a:rPr lang="en-US" sz="1000" dirty="0" err="1">
                <a:effectLst/>
                <a:ea typeface="Times New Roman" panose="02020603050405020304" pitchFamily="18" charset="0"/>
              </a:rPr>
              <a:t>Meyerton</a:t>
            </a:r>
            <a:r>
              <a:rPr lang="en-US" sz="1000" dirty="0">
                <a:effectLst/>
                <a:ea typeface="Times New Roman" panose="02020603050405020304" pitchFamily="18" charset="0"/>
              </a:rPr>
              <a:t>, 1961, or sent to:</a:t>
            </a:r>
          </a:p>
          <a:p>
            <a:pPr marL="0" indent="0" algn="just">
              <a:lnSpc>
                <a:spcPct val="130000"/>
              </a:lnSpc>
              <a:spcBef>
                <a:spcPts val="0"/>
              </a:spcBef>
              <a:buNone/>
            </a:pPr>
            <a:r>
              <a:rPr lang="en-US" sz="1000" dirty="0">
                <a:effectLst/>
                <a:ea typeface="Times New Roman" panose="02020603050405020304" pitchFamily="18" charset="0"/>
              </a:rPr>
              <a:t>The Municipal Manager </a:t>
            </a:r>
          </a:p>
          <a:p>
            <a:pPr marL="0" indent="0" algn="just">
              <a:lnSpc>
                <a:spcPct val="130000"/>
              </a:lnSpc>
              <a:spcBef>
                <a:spcPts val="0"/>
              </a:spcBef>
              <a:buNone/>
            </a:pPr>
            <a:r>
              <a:rPr lang="en-US" sz="1000" dirty="0">
                <a:effectLst/>
                <a:ea typeface="Times New Roman" panose="02020603050405020304" pitchFamily="18" charset="0"/>
              </a:rPr>
              <a:t>P.O. Box 9</a:t>
            </a:r>
          </a:p>
          <a:p>
            <a:pPr marL="0" indent="0" algn="just">
              <a:lnSpc>
                <a:spcPct val="130000"/>
              </a:lnSpc>
              <a:spcBef>
                <a:spcPts val="0"/>
              </a:spcBef>
              <a:buNone/>
            </a:pPr>
            <a:r>
              <a:rPr lang="en-US" sz="1000" dirty="0">
                <a:effectLst/>
                <a:ea typeface="Times New Roman" panose="02020603050405020304" pitchFamily="18" charset="0"/>
              </a:rPr>
              <a:t>MEYERTON</a:t>
            </a:r>
          </a:p>
          <a:p>
            <a:pPr marL="0" indent="0" algn="just">
              <a:lnSpc>
                <a:spcPct val="130000"/>
              </a:lnSpc>
              <a:spcBef>
                <a:spcPts val="0"/>
              </a:spcBef>
              <a:spcAft>
                <a:spcPts val="600"/>
              </a:spcAft>
              <a:buNone/>
            </a:pPr>
            <a:r>
              <a:rPr lang="en-US" sz="1000" dirty="0">
                <a:effectLst/>
                <a:ea typeface="Times New Roman" panose="02020603050405020304" pitchFamily="18" charset="0"/>
              </a:rPr>
              <a:t>1960</a:t>
            </a:r>
          </a:p>
        </p:txBody>
      </p:sp>
      <p:sp>
        <p:nvSpPr>
          <p:cNvPr id="4" name="TextBox 3">
            <a:extLst>
              <a:ext uri="{FF2B5EF4-FFF2-40B4-BE49-F238E27FC236}">
                <a16:creationId xmlns:a16="http://schemas.microsoft.com/office/drawing/2014/main" id="{A059A611-0B24-E82C-2ED5-3844DD202CD1}"/>
              </a:ext>
            </a:extLst>
          </p:cNvPr>
          <p:cNvSpPr txBox="1"/>
          <p:nvPr/>
        </p:nvSpPr>
        <p:spPr>
          <a:xfrm>
            <a:off x="543226" y="8256119"/>
            <a:ext cx="6136105" cy="276999"/>
          </a:xfrm>
          <a:prstGeom prst="rect">
            <a:avLst/>
          </a:prstGeom>
          <a:noFill/>
        </p:spPr>
        <p:txBody>
          <a:bodyPr wrap="square" rtlCol="0">
            <a:spAutoFit/>
          </a:bodyPr>
          <a:lstStyle/>
          <a:p>
            <a:r>
              <a:rPr lang="en-US" sz="1200" b="1" dirty="0">
                <a:solidFill>
                  <a:srgbClr val="1E487C"/>
                </a:solidFill>
                <a:latin typeface="Century Gothic" panose="020B0502020202020204" pitchFamily="34" charset="0"/>
              </a:rPr>
              <a:t>Yours faithfully</a:t>
            </a:r>
          </a:p>
        </p:txBody>
      </p:sp>
      <p:sp>
        <p:nvSpPr>
          <p:cNvPr id="5" name="TextBox 4">
            <a:extLst>
              <a:ext uri="{FF2B5EF4-FFF2-40B4-BE49-F238E27FC236}">
                <a16:creationId xmlns:a16="http://schemas.microsoft.com/office/drawing/2014/main" id="{CDF07990-E464-7CD9-FFD9-767366DE0334}"/>
              </a:ext>
            </a:extLst>
          </p:cNvPr>
          <p:cNvSpPr txBox="1"/>
          <p:nvPr/>
        </p:nvSpPr>
        <p:spPr>
          <a:xfrm>
            <a:off x="566976" y="909039"/>
            <a:ext cx="3801979" cy="461665"/>
          </a:xfrm>
          <a:prstGeom prst="rect">
            <a:avLst/>
          </a:prstGeom>
          <a:noFill/>
        </p:spPr>
        <p:txBody>
          <a:bodyPr wrap="square" rtlCol="0">
            <a:spAutoFit/>
          </a:bodyPr>
          <a:lstStyle/>
          <a:p>
            <a:r>
              <a:rPr lang="en-US" sz="2400" b="1" dirty="0">
                <a:solidFill>
                  <a:srgbClr val="68B94F"/>
                </a:solidFill>
                <a:latin typeface="Century Gothic" panose="020B0502020202020204" pitchFamily="34" charset="0"/>
              </a:rPr>
              <a:t>PUBLIC NOTICE</a:t>
            </a:r>
          </a:p>
        </p:txBody>
      </p:sp>
      <p:sp>
        <p:nvSpPr>
          <p:cNvPr id="6" name="TextBox 5">
            <a:extLst>
              <a:ext uri="{FF2B5EF4-FFF2-40B4-BE49-F238E27FC236}">
                <a16:creationId xmlns:a16="http://schemas.microsoft.com/office/drawing/2014/main" id="{6B86EFB2-A9D3-32EB-3C6E-11E81A0BF309}"/>
              </a:ext>
            </a:extLst>
          </p:cNvPr>
          <p:cNvSpPr txBox="1"/>
          <p:nvPr/>
        </p:nvSpPr>
        <p:spPr>
          <a:xfrm>
            <a:off x="566976" y="1280554"/>
            <a:ext cx="3801979" cy="338554"/>
          </a:xfrm>
          <a:prstGeom prst="rect">
            <a:avLst/>
          </a:prstGeom>
          <a:noFill/>
        </p:spPr>
        <p:txBody>
          <a:bodyPr wrap="square" rtlCol="0">
            <a:spAutoFit/>
          </a:bodyPr>
          <a:lstStyle/>
          <a:p>
            <a:r>
              <a:rPr lang="en-US" sz="1600" dirty="0">
                <a:solidFill>
                  <a:srgbClr val="1E487C"/>
                </a:solidFill>
                <a:latin typeface="Century Gothic" panose="020B0502020202020204" pitchFamily="34" charset="0"/>
              </a:rPr>
              <a:t>16 June 2026</a:t>
            </a:r>
          </a:p>
        </p:txBody>
      </p:sp>
      <p:sp>
        <p:nvSpPr>
          <p:cNvPr id="7" name="TextBox 6">
            <a:extLst>
              <a:ext uri="{FF2B5EF4-FFF2-40B4-BE49-F238E27FC236}">
                <a16:creationId xmlns:a16="http://schemas.microsoft.com/office/drawing/2014/main" id="{52BE6D09-FC89-4213-7C91-DA2532187136}"/>
              </a:ext>
            </a:extLst>
          </p:cNvPr>
          <p:cNvSpPr txBox="1"/>
          <p:nvPr/>
        </p:nvSpPr>
        <p:spPr>
          <a:xfrm>
            <a:off x="519727" y="8567343"/>
            <a:ext cx="2364150" cy="400110"/>
          </a:xfrm>
          <a:prstGeom prst="rect">
            <a:avLst/>
          </a:prstGeom>
          <a:solidFill>
            <a:schemeClr val="bg1">
              <a:lumMod val="85000"/>
            </a:schemeClr>
          </a:solidFill>
        </p:spPr>
        <p:txBody>
          <a:bodyPr wrap="square" rtlCol="0">
            <a:spAutoFit/>
          </a:bodyPr>
          <a:lstStyle/>
          <a:p>
            <a:r>
              <a:rPr lang="en-US" sz="1000" b="1" dirty="0">
                <a:solidFill>
                  <a:srgbClr val="1E487C"/>
                </a:solidFill>
                <a:effectLst/>
                <a:latin typeface="Century Gothic" panose="020B0502020202020204" pitchFamily="34" charset="0"/>
                <a:ea typeface="Times New Roman" panose="02020603050405020304" pitchFamily="18" charset="0"/>
              </a:rPr>
              <a:t>ORIGINAL SIGNED BY THE ACTING MUNICIPAL MANAGER</a:t>
            </a:r>
            <a:r>
              <a:rPr lang="en-ZA" sz="1000" b="1" dirty="0">
                <a:solidFill>
                  <a:srgbClr val="1E487C"/>
                </a:solidFill>
                <a:effectLst/>
                <a:latin typeface="Century Gothic" panose="020B0502020202020204" pitchFamily="34" charset="0"/>
              </a:rPr>
              <a:t> </a:t>
            </a:r>
            <a:endParaRPr lang="en-US" sz="1000" b="1" dirty="0">
              <a:solidFill>
                <a:srgbClr val="1E487C"/>
              </a:solidFill>
              <a:latin typeface="Century Gothic" panose="020B0502020202020204" pitchFamily="34" charset="0"/>
            </a:endParaRPr>
          </a:p>
        </p:txBody>
      </p:sp>
      <p:sp>
        <p:nvSpPr>
          <p:cNvPr id="8" name="TextBox 7">
            <a:extLst>
              <a:ext uri="{FF2B5EF4-FFF2-40B4-BE49-F238E27FC236}">
                <a16:creationId xmlns:a16="http://schemas.microsoft.com/office/drawing/2014/main" id="{C90D6D13-C717-16A0-A824-4CBEE2F4356B}"/>
              </a:ext>
            </a:extLst>
          </p:cNvPr>
          <p:cNvSpPr txBox="1"/>
          <p:nvPr/>
        </p:nvSpPr>
        <p:spPr>
          <a:xfrm>
            <a:off x="543226" y="8967453"/>
            <a:ext cx="6136105" cy="461665"/>
          </a:xfrm>
          <a:prstGeom prst="rect">
            <a:avLst/>
          </a:prstGeom>
          <a:noFill/>
        </p:spPr>
        <p:txBody>
          <a:bodyPr wrap="square" rtlCol="0">
            <a:spAutoFit/>
          </a:bodyPr>
          <a:lstStyle/>
          <a:p>
            <a:r>
              <a:rPr lang="en-US" sz="1200" b="1" dirty="0">
                <a:solidFill>
                  <a:srgbClr val="1E487C"/>
                </a:solidFill>
                <a:latin typeface="Century Gothic" panose="020B0502020202020204" pitchFamily="34" charset="0"/>
              </a:rPr>
              <a:t>P MAGODI </a:t>
            </a:r>
          </a:p>
          <a:p>
            <a:r>
              <a:rPr lang="en-US" sz="1200" b="1" dirty="0">
                <a:solidFill>
                  <a:srgbClr val="1E487C"/>
                </a:solidFill>
                <a:latin typeface="Century Gothic" panose="020B0502020202020204" pitchFamily="34" charset="0"/>
              </a:rPr>
              <a:t>MUNICIPAL MANAGER</a:t>
            </a:r>
          </a:p>
        </p:txBody>
      </p:sp>
      <p:sp>
        <p:nvSpPr>
          <p:cNvPr id="9" name="TextBox 8">
            <a:extLst>
              <a:ext uri="{FF2B5EF4-FFF2-40B4-BE49-F238E27FC236}">
                <a16:creationId xmlns:a16="http://schemas.microsoft.com/office/drawing/2014/main" id="{4C006C31-F8B5-BBD9-FFB5-1A48FEEF9EF7}"/>
              </a:ext>
            </a:extLst>
          </p:cNvPr>
          <p:cNvSpPr txBox="1"/>
          <p:nvPr/>
        </p:nvSpPr>
        <p:spPr>
          <a:xfrm>
            <a:off x="543226" y="9542894"/>
            <a:ext cx="1711243" cy="276999"/>
          </a:xfrm>
          <a:prstGeom prst="rect">
            <a:avLst/>
          </a:prstGeom>
          <a:noFill/>
        </p:spPr>
        <p:txBody>
          <a:bodyPr wrap="square" rtlCol="0">
            <a:spAutoFit/>
          </a:bodyPr>
          <a:lstStyle/>
          <a:p>
            <a:r>
              <a:rPr lang="en-US" sz="1200" b="1" dirty="0">
                <a:solidFill>
                  <a:srgbClr val="1E487C"/>
                </a:solidFill>
                <a:latin typeface="Century Gothic" panose="020B0502020202020204" pitchFamily="34" charset="0"/>
              </a:rPr>
              <a:t>MN4135/26</a:t>
            </a:r>
          </a:p>
        </p:txBody>
      </p:sp>
      <p:grpSp>
        <p:nvGrpSpPr>
          <p:cNvPr id="15" name="Group 14">
            <a:extLst>
              <a:ext uri="{FF2B5EF4-FFF2-40B4-BE49-F238E27FC236}">
                <a16:creationId xmlns:a16="http://schemas.microsoft.com/office/drawing/2014/main" id="{CFEC92ED-7049-0858-E9A5-65E30E676F1C}"/>
              </a:ext>
            </a:extLst>
          </p:cNvPr>
          <p:cNvGrpSpPr/>
          <p:nvPr/>
        </p:nvGrpSpPr>
        <p:grpSpPr>
          <a:xfrm>
            <a:off x="4840691" y="7236113"/>
            <a:ext cx="2136002" cy="2387754"/>
            <a:chOff x="3300954" y="7339975"/>
            <a:chExt cx="2136002" cy="2387754"/>
          </a:xfrm>
        </p:grpSpPr>
        <p:sp>
          <p:nvSpPr>
            <p:cNvPr id="12" name="Rounded Rectangle 11">
              <a:extLst>
                <a:ext uri="{FF2B5EF4-FFF2-40B4-BE49-F238E27FC236}">
                  <a16:creationId xmlns:a16="http://schemas.microsoft.com/office/drawing/2014/main" id="{7B127560-6926-A47A-9639-C75D23EEDF84}"/>
                </a:ext>
              </a:extLst>
            </p:cNvPr>
            <p:cNvSpPr/>
            <p:nvPr/>
          </p:nvSpPr>
          <p:spPr>
            <a:xfrm>
              <a:off x="3300954" y="7339975"/>
              <a:ext cx="2136002" cy="2387754"/>
            </a:xfrm>
            <a:prstGeom prst="roundRect">
              <a:avLst>
                <a:gd name="adj" fmla="val 2914"/>
              </a:avLst>
            </a:prstGeom>
            <a:solidFill>
              <a:srgbClr val="1E4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B22F30-094E-CC1E-05AB-D79495B14A49}"/>
                </a:ext>
              </a:extLst>
            </p:cNvPr>
            <p:cNvPicPr>
              <a:picLocks noChangeAspect="1"/>
            </p:cNvPicPr>
            <p:nvPr/>
          </p:nvPicPr>
          <p:blipFill>
            <a:blip r:embed="rId2">
              <a:biLevel thresh="25000"/>
            </a:blip>
            <a:stretch>
              <a:fillRect/>
            </a:stretch>
          </p:blipFill>
          <p:spPr>
            <a:xfrm>
              <a:off x="3522647" y="7488432"/>
              <a:ext cx="1692616" cy="1692616"/>
            </a:xfrm>
            <a:prstGeom prst="rect">
              <a:avLst/>
            </a:prstGeom>
          </p:spPr>
        </p:pic>
        <p:sp>
          <p:nvSpPr>
            <p:cNvPr id="13" name="TextBox 12">
              <a:extLst>
                <a:ext uri="{FF2B5EF4-FFF2-40B4-BE49-F238E27FC236}">
                  <a16:creationId xmlns:a16="http://schemas.microsoft.com/office/drawing/2014/main" id="{E2886A90-1767-5412-3566-6F072B3C63AB}"/>
                </a:ext>
              </a:extLst>
            </p:cNvPr>
            <p:cNvSpPr txBox="1"/>
            <p:nvPr/>
          </p:nvSpPr>
          <p:spPr>
            <a:xfrm>
              <a:off x="3300954" y="9204799"/>
              <a:ext cx="2136002" cy="461665"/>
            </a:xfrm>
            <a:prstGeom prst="rect">
              <a:avLst/>
            </a:prstGeom>
            <a:noFill/>
          </p:spPr>
          <p:txBody>
            <a:bodyPr wrap="square" rtlCol="0">
              <a:spAutoFit/>
            </a:bodyPr>
            <a:lstStyle/>
            <a:p>
              <a:pPr algn="ctr"/>
              <a:r>
                <a:rPr lang="en-US" sz="1200" b="1" dirty="0">
                  <a:solidFill>
                    <a:schemeClr val="bg1"/>
                  </a:solidFill>
                  <a:latin typeface="Century Gothic" panose="020B0502020202020204" pitchFamily="34" charset="0"/>
                </a:rPr>
                <a:t>Scan QR code to access the Valuation Roll</a:t>
              </a:r>
            </a:p>
          </p:txBody>
        </p:sp>
      </p:grpSp>
      <p:sp>
        <p:nvSpPr>
          <p:cNvPr id="16" name="Content Placeholder 2">
            <a:extLst>
              <a:ext uri="{FF2B5EF4-FFF2-40B4-BE49-F238E27FC236}">
                <a16:creationId xmlns:a16="http://schemas.microsoft.com/office/drawing/2014/main" id="{0B6F5F73-7759-F8F2-41C5-471BC88DD2CF}"/>
              </a:ext>
            </a:extLst>
          </p:cNvPr>
          <p:cNvSpPr txBox="1">
            <a:spLocks/>
          </p:cNvSpPr>
          <p:nvPr/>
        </p:nvSpPr>
        <p:spPr>
          <a:xfrm>
            <a:off x="519728" y="6433890"/>
            <a:ext cx="6520220" cy="679631"/>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1E487C"/>
                </a:solidFill>
                <a:latin typeface="Century Gothic" panose="020B050202020202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1E487C"/>
                </a:solidFill>
                <a:latin typeface="Century Gothic" panose="020B0502020202020204" pitchFamily="34"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1E487C"/>
                </a:solidFill>
                <a:latin typeface="Century Gothic" panose="020B0502020202020204" pitchFamily="34"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1E487C"/>
                </a:solidFill>
                <a:latin typeface="Century Gothic" panose="020B0502020202020204" pitchFamily="34"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1E487C"/>
                </a:solidFill>
                <a:latin typeface="Century Gothic" panose="020B0502020202020204" pitchFamily="34"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30000"/>
              </a:lnSpc>
              <a:spcBef>
                <a:spcPts val="0"/>
              </a:spcBef>
              <a:spcAft>
                <a:spcPts val="600"/>
              </a:spcAft>
              <a:buNone/>
            </a:pPr>
            <a:r>
              <a:rPr lang="en-US" sz="1000" dirty="0">
                <a:ea typeface="Times New Roman" panose="02020603050405020304" pitchFamily="18" charset="0"/>
              </a:rPr>
              <a:t>Objection Forms may be emailed to </a:t>
            </a:r>
            <a:r>
              <a:rPr lang="en-US" sz="1000" dirty="0">
                <a:ea typeface="Times New Roman" panose="02020603050405020304" pitchFamily="18" charset="0"/>
                <a:hlinkClick r:id="rId3"/>
              </a:rPr>
              <a:t>bettyt@midvaal.gov.za</a:t>
            </a:r>
            <a:r>
              <a:rPr lang="en-US" sz="1000" dirty="0">
                <a:ea typeface="Times New Roman" panose="02020603050405020304" pitchFamily="18" charset="0"/>
              </a:rPr>
              <a:t> and </a:t>
            </a:r>
            <a:r>
              <a:rPr lang="en-US" sz="1000" dirty="0">
                <a:ea typeface="Times New Roman" panose="02020603050405020304" pitchFamily="18" charset="0"/>
                <a:hlinkClick r:id="rId4"/>
              </a:rPr>
              <a:t>cynthiad@midvaal.gov.za</a:t>
            </a:r>
            <a:r>
              <a:rPr lang="en-US" sz="1000" dirty="0">
                <a:ea typeface="Times New Roman" panose="02020603050405020304" pitchFamily="18" charset="0"/>
              </a:rPr>
              <a:t>. For any clarity-seeking questions, you may contact this office (016) 360 7468/7456. No objection forms received after 31 July 2026 will be considered.</a:t>
            </a:r>
          </a:p>
        </p:txBody>
      </p:sp>
      <p:sp>
        <p:nvSpPr>
          <p:cNvPr id="19" name="Content Placeholder 2">
            <a:extLst>
              <a:ext uri="{FF2B5EF4-FFF2-40B4-BE49-F238E27FC236}">
                <a16:creationId xmlns:a16="http://schemas.microsoft.com/office/drawing/2014/main" id="{34BAF848-6419-52DE-D453-8BFABDD34325}"/>
              </a:ext>
            </a:extLst>
          </p:cNvPr>
          <p:cNvSpPr txBox="1">
            <a:spLocks/>
          </p:cNvSpPr>
          <p:nvPr/>
        </p:nvSpPr>
        <p:spPr>
          <a:xfrm>
            <a:off x="519728" y="7170409"/>
            <a:ext cx="4162524" cy="1160322"/>
          </a:xfrm>
          <a:prstGeom prst="rect">
            <a:avLst/>
          </a:prstGeom>
        </p:spPr>
        <p:txBody>
          <a:bodyPr/>
          <a:lst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1E487C"/>
                </a:solidFill>
                <a:latin typeface="Century Gothic" panose="020B0502020202020204" pitchFamily="34" charset="0"/>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1E487C"/>
                </a:solidFill>
                <a:latin typeface="Century Gothic" panose="020B0502020202020204" pitchFamily="34"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1E487C"/>
                </a:solidFill>
                <a:latin typeface="Century Gothic" panose="020B0502020202020204" pitchFamily="34"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1E487C"/>
                </a:solidFill>
                <a:latin typeface="Century Gothic" panose="020B0502020202020204" pitchFamily="34"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1E487C"/>
                </a:solidFill>
                <a:latin typeface="Century Gothic" panose="020B0502020202020204" pitchFamily="34"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0" indent="0" algn="just">
              <a:lnSpc>
                <a:spcPct val="130000"/>
              </a:lnSpc>
              <a:spcBef>
                <a:spcPts val="0"/>
              </a:spcBef>
              <a:spcAft>
                <a:spcPts val="600"/>
              </a:spcAft>
              <a:buNone/>
            </a:pPr>
            <a:r>
              <a:rPr lang="en-US" sz="1000" dirty="0">
                <a:ea typeface="Times New Roman" panose="02020603050405020304" pitchFamily="18" charset="0"/>
              </a:rPr>
              <a:t>Any person who cannot read or write and who needs assistance with the completion of the objection Forms will be assisted by MS Betty </a:t>
            </a:r>
            <a:r>
              <a:rPr lang="en-US" sz="1000" dirty="0" err="1">
                <a:ea typeface="Times New Roman" panose="02020603050405020304" pitchFamily="18" charset="0"/>
              </a:rPr>
              <a:t>Thobane</a:t>
            </a:r>
            <a:r>
              <a:rPr lang="en-US" sz="1000" dirty="0">
                <a:ea typeface="Times New Roman" panose="02020603050405020304" pitchFamily="18" charset="0"/>
              </a:rPr>
              <a:t> and Cynthia Kubeka at the offices of the Finance Department.</a:t>
            </a:r>
          </a:p>
        </p:txBody>
      </p:sp>
    </p:spTree>
    <p:extLst>
      <p:ext uri="{BB962C8B-B14F-4D97-AF65-F5344CB8AC3E}">
        <p14:creationId xmlns:p14="http://schemas.microsoft.com/office/powerpoint/2010/main" val="1316103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70432FF-74CC-BA49-98B0-365AE6BC45D7}">
  <we:reference id="wa200002492" version="1.0.0.3" store="en-GB" storeType="OMEX"/>
  <we:alternateReferences>
    <we:reference id="WA200002492" version="1.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58</TotalTime>
  <Words>402</Words>
  <Application>Microsoft Macintosh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Times New Roman</vt:lpstr>
      <vt:lpstr>Office Theme</vt:lpstr>
      <vt:lpstr>PUBLIC NOTICE CALLING FOR INSPECTION OF THE SUPPLEMENTARY VALUATION ROLL AND LODGING OF OBJECTIONS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Vunwe J. Nkonyani</dc:creator>
  <cp:lastModifiedBy>Vunwe Nkonyani</cp:lastModifiedBy>
  <cp:revision>8</cp:revision>
  <dcterms:created xsi:type="dcterms:W3CDTF">2023-10-30T07:42:20Z</dcterms:created>
  <dcterms:modified xsi:type="dcterms:W3CDTF">2026-06-26T08:59:59Z</dcterms:modified>
</cp:coreProperties>
</file>